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AFFF19-F42C-4AED-BA8C-98E08DD255A6}" v="12" dt="2025-04-30T19:24:51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71818" autoAdjust="0"/>
  </p:normalViewPr>
  <p:slideViewPr>
    <p:cSldViewPr snapToGrid="0">
      <p:cViewPr varScale="1">
        <p:scale>
          <a:sx n="38" d="100"/>
          <a:sy n="38" d="100"/>
        </p:scale>
        <p:origin x="1616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25" d="100"/>
          <a:sy n="125" d="100"/>
        </p:scale>
        <p:origin x="2802" y="-183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D77C9-4A2B-44D4-8A01-494F64EBB288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B72BA-237A-40D2-84D2-FD10342FE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Welcome! Thank you for joining – we are excited to kick-off a new training opportunity we’ve partnered with The Presentation Company on. </a:t>
            </a:r>
          </a:p>
          <a:p>
            <a:endParaRPr lang="en-US" b="1" i="1" dirty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0000"/>
                </a:solidFill>
              </a:rPr>
              <a:t>Business Storytelling Fundamentals </a:t>
            </a:r>
            <a:r>
              <a:rPr lang="en-US" dirty="0">
                <a:solidFill>
                  <a:srgbClr val="000000"/>
                </a:solidFill>
              </a:rPr>
              <a:t>is a self-paced, online course that you can complete in about one hour.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And today we want to provide a quick preview so you know what to expect and how to make the most of your learning experience.</a:t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[TRANSITION]: </a:t>
            </a:r>
            <a:r>
              <a:rPr lang="en-US" b="1" dirty="0">
                <a:solidFill>
                  <a:srgbClr val="000000"/>
                </a:solidFill>
              </a:rPr>
              <a:t>Before we begin, I want to set the scene…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54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 you know, we’ve been telling stories for thousands of years.</a:t>
            </a:r>
            <a:br>
              <a:rPr lang="en-US" b="1" dirty="0"/>
            </a:b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It’s part of our DNA as humans!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Storytelling has the power to inspire change, which is why we’ve we have chosen to work with TPC. </a:t>
            </a:r>
          </a:p>
          <a:p>
            <a:endParaRPr lang="en-US" dirty="0"/>
          </a:p>
          <a:p>
            <a:r>
              <a:rPr lang="en-US" b="1" dirty="0"/>
              <a:t>We believe that you’re already great at what you do and once you harness the power of business storytelling, you’ll be unstoppable!</a:t>
            </a:r>
          </a:p>
          <a:p>
            <a:endParaRPr lang="en-US" dirty="0"/>
          </a:p>
          <a:p>
            <a:r>
              <a:rPr lang="en-US" b="0" dirty="0">
                <a:solidFill>
                  <a:srgbClr val="FF0000"/>
                </a:solidFill>
              </a:rPr>
              <a:t>[NOTE FOR CLIENT SPONSOR: This is a great place for you to narrate the connection between your corporate goals and TPC’s work. You might say something like]: </a:t>
            </a:r>
          </a:p>
          <a:p>
            <a:pPr lvl="1"/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We’ve selected TPC as a partner because they have created a simple and repeatable framework for creating business narratives.</a:t>
            </a:r>
            <a:br>
              <a:rPr lang="en-US" dirty="0"/>
            </a:b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 you know, at </a:t>
            </a:r>
            <a:r>
              <a:rPr lang="en-US" b="0" dirty="0">
                <a:solidFill>
                  <a:srgbClr val="FF0000"/>
                </a:solidFill>
              </a:rPr>
              <a:t>[COMPANY NAME] </a:t>
            </a:r>
            <a:r>
              <a:rPr lang="en-US" dirty="0"/>
              <a:t>we are on a mission to </a:t>
            </a:r>
            <a:r>
              <a:rPr lang="en-US" dirty="0">
                <a:solidFill>
                  <a:srgbClr val="FF0000"/>
                </a:solidFill>
              </a:rPr>
              <a:t>[INSERT COMPANY INITIATIVE]</a:t>
            </a:r>
            <a:r>
              <a:rPr lang="en-US" dirty="0"/>
              <a:t> and stories play an integral role in helping us accomplish this goal. </a:t>
            </a:r>
          </a:p>
          <a:p>
            <a:pPr lvl="1"/>
            <a:endParaRPr lang="en-US" dirty="0"/>
          </a:p>
          <a:p>
            <a:r>
              <a:rPr lang="en-US" b="0" dirty="0">
                <a:solidFill>
                  <a:srgbClr val="FF0000"/>
                </a:solidFill>
              </a:rPr>
              <a:t>[TRANSITION]: </a:t>
            </a:r>
            <a:r>
              <a:rPr lang="en-US" b="1" dirty="0"/>
              <a:t>And, we’re not alone in this pursuit…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84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b="1" dirty="0">
                <a:solidFill>
                  <a:srgbClr val="000000"/>
                </a:solidFill>
              </a:rPr>
              <a:t>…We’re not alone in this pursuit. </a:t>
            </a:r>
          </a:p>
          <a:p>
            <a:pPr marL="0" lvl="1" indent="0">
              <a:buNone/>
            </a:pPr>
            <a:endParaRPr lang="en-US" b="1" i="0" dirty="0">
              <a:solidFill>
                <a:srgbClr val="000000"/>
              </a:solidFill>
              <a:effectLst/>
            </a:endParaRPr>
          </a:p>
          <a:p>
            <a:pPr marL="0" lvl="1"/>
            <a:r>
              <a:rPr lang="en-US" b="1" i="0" dirty="0">
                <a:solidFill>
                  <a:srgbClr val="000000"/>
                </a:solidFill>
                <a:effectLst/>
              </a:rPr>
              <a:t>I want to share this quote from a TPC customer.</a:t>
            </a:r>
          </a:p>
          <a:p>
            <a:pPr marL="0" lvl="1"/>
            <a:endParaRPr lang="en-US" b="1" i="0" dirty="0">
              <a:solidFill>
                <a:srgbClr val="000000"/>
              </a:solidFill>
              <a:effectLst/>
            </a:endParaRPr>
          </a:p>
          <a:p>
            <a:pPr marL="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[Read quote]</a:t>
            </a:r>
          </a:p>
          <a:p>
            <a:pPr marL="0" lvl="1" indent="0">
              <a:buNone/>
            </a:pPr>
            <a:endParaRPr lang="en-US" b="1" dirty="0">
              <a:solidFill>
                <a:srgbClr val="000000"/>
              </a:solidFill>
            </a:endParaRPr>
          </a:p>
          <a:p>
            <a:pPr marL="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[Ask]: </a:t>
            </a:r>
            <a:r>
              <a:rPr lang="en-US" b="1" dirty="0">
                <a:solidFill>
                  <a:srgbClr val="000000"/>
                </a:solidFill>
              </a:rPr>
              <a:t>When was the last time you dedicated meaningful time to crafting a business story?</a:t>
            </a:r>
          </a:p>
          <a:p>
            <a:pPr marL="0" lvl="1" indent="0">
              <a:buNone/>
            </a:pPr>
            <a:endParaRPr lang="en-US" b="1" dirty="0">
              <a:solidFill>
                <a:srgbClr val="000000"/>
              </a:solidFill>
            </a:endParaRPr>
          </a:p>
          <a:p>
            <a:pPr marL="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[Create interaction]:  </a:t>
            </a:r>
            <a:r>
              <a:rPr lang="en-US" b="1" dirty="0">
                <a:solidFill>
                  <a:srgbClr val="000000"/>
                </a:solidFill>
              </a:rPr>
              <a:t>I’d love to hear from you in the chat. How does this quote resonate with you?</a:t>
            </a:r>
          </a:p>
          <a:p>
            <a:pPr marL="0" lvl="1" indent="0">
              <a:buNone/>
            </a:pPr>
            <a:endParaRPr lang="en-US" b="1" dirty="0">
              <a:solidFill>
                <a:srgbClr val="000000"/>
              </a:solidFill>
            </a:endParaRPr>
          </a:p>
          <a:p>
            <a:pPr marL="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[TRANSITION]: </a:t>
            </a:r>
            <a:r>
              <a:rPr lang="en-US" b="0" dirty="0"/>
              <a:t>Let’s look at another quote…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2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[Read quote]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[Group discussion]: </a:t>
            </a:r>
            <a:r>
              <a:rPr lang="en-US" b="1" dirty="0"/>
              <a:t>What does data look like in your decks? Give me some feedback in the chat or come off mute and help me/us understand your challenges with presenting data. 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[TRANSITION]: </a:t>
            </a:r>
            <a:r>
              <a:rPr lang="en-US" dirty="0"/>
              <a:t>One more question for you…</a:t>
            </a:r>
          </a:p>
          <a:p>
            <a:endParaRPr lang="en-US" dirty="0">
              <a:ea typeface="Open Sans"/>
              <a:cs typeface="Open San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14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Open Sans"/>
                <a:cs typeface="Open Sans"/>
              </a:rPr>
              <a:t>Where have you experienced your own communication breakdowns?</a:t>
            </a:r>
            <a:br>
              <a:rPr lang="en-US" b="1" dirty="0">
                <a:ea typeface="Open Sans"/>
                <a:cs typeface="Open Sans"/>
              </a:rPr>
            </a:br>
            <a:endParaRPr lang="en-US" b="1" dirty="0">
              <a:ea typeface="Open Sans"/>
              <a:cs typeface="Ope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a typeface="Open Sans"/>
                <a:cs typeface="Open Sans"/>
              </a:rPr>
              <a:t>Go ahead and type your answer in Chat or unmute to join the conversation!</a:t>
            </a:r>
          </a:p>
          <a:p>
            <a:endParaRPr lang="en-US" dirty="0"/>
          </a:p>
          <a:p>
            <a:r>
              <a:rPr lang="en-US" b="0" dirty="0">
                <a:solidFill>
                  <a:srgbClr val="FF0000"/>
                </a:solidFill>
                <a:ea typeface="Open Sans"/>
                <a:cs typeface="Open Sans"/>
              </a:rPr>
              <a:t>[Take a few responses]</a:t>
            </a:r>
          </a:p>
          <a:p>
            <a:endParaRPr lang="en-US" b="0" dirty="0">
              <a:solidFill>
                <a:srgbClr val="FF0000"/>
              </a:solidFill>
              <a:ea typeface="Open Sans"/>
              <a:cs typeface="Open Sans"/>
            </a:endParaRPr>
          </a:p>
          <a:p>
            <a:r>
              <a:rPr lang="en-US" b="1" dirty="0">
                <a:solidFill>
                  <a:srgbClr val="FF0000"/>
                </a:solidFill>
                <a:ea typeface="Open Sans"/>
                <a:cs typeface="Open Sans"/>
              </a:rPr>
              <a:t>[TRANSITION]: </a:t>
            </a:r>
            <a:r>
              <a:rPr lang="en-US" b="0" dirty="0">
                <a:ea typeface="Open Sans"/>
                <a:cs typeface="Open Sans"/>
              </a:rPr>
              <a:t>Thanks for sharing. The truth is…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13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best communicators – and teams – need a COMMON LANGUAGE and FRAMEWORK… that is grounded in a STORY FIRST, VISUALS SECOND mindset.​</a:t>
            </a:r>
            <a:br>
              <a:rPr lang="en-US" b="1" dirty="0"/>
            </a:b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Most of us start with the “pretty” (the templates we have been given, slides we have been told to include). 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But we end up with what TPC calls </a:t>
            </a:r>
            <a:r>
              <a:rPr lang="en-US" i="1" dirty="0" err="1"/>
              <a:t>Frankendecks</a:t>
            </a:r>
            <a:r>
              <a:rPr lang="en-US" dirty="0"/>
              <a:t>… cobbled together ideas and data that lack a cohesive narrative or visual strategy.​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DOES NOT help us make decisions quickly.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fact, it stalls it and we miss an opportunity to INFLUENCE DECISIONS and DRIVE BUSINESS FORWARD. ​</a:t>
            </a:r>
          </a:p>
          <a:p>
            <a:r>
              <a:rPr lang="en-US" dirty="0"/>
              <a:t>​</a:t>
            </a:r>
          </a:p>
          <a:p>
            <a:r>
              <a:rPr lang="en-US" b="0" dirty="0">
                <a:solidFill>
                  <a:srgbClr val="FF0000"/>
                </a:solidFill>
              </a:rPr>
              <a:t>[TRANSITION]:​ </a:t>
            </a:r>
            <a:r>
              <a:rPr lang="en-US" b="1" dirty="0"/>
              <a:t>And just as important, the best stories are…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2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b="1" dirty="0"/>
              <a:t>…backed by data.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Data helps bolster our decision-making. </a:t>
            </a:r>
          </a:p>
          <a:p>
            <a:pPr lvl="0">
              <a:defRPr/>
            </a:pPr>
            <a:endParaRPr lang="en-US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b="1" dirty="0"/>
              <a:t>However, it’s critical we understand: </a:t>
            </a:r>
            <a:br>
              <a:rPr lang="en-US" dirty="0"/>
            </a:b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Where the </a:t>
            </a:r>
            <a:r>
              <a:rPr lang="en-US" b="1" dirty="0"/>
              <a:t>data</a:t>
            </a:r>
            <a:r>
              <a:rPr lang="en-US" dirty="0"/>
              <a:t> </a:t>
            </a:r>
            <a:r>
              <a:rPr lang="en-US" b="1" dirty="0"/>
              <a:t>should live </a:t>
            </a:r>
            <a:r>
              <a:rPr lang="en-US" dirty="0"/>
              <a:t>in the </a:t>
            </a:r>
            <a:r>
              <a:rPr lang="en-US" b="1" dirty="0"/>
              <a:t>context</a:t>
            </a:r>
            <a:r>
              <a:rPr lang="en-US" dirty="0"/>
              <a:t> of our story</a:t>
            </a:r>
            <a:br>
              <a:rPr lang="en-US" dirty="0"/>
            </a:b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 to </a:t>
            </a:r>
            <a:r>
              <a:rPr lang="en-US" b="1" dirty="0"/>
              <a:t>bring it to life visually </a:t>
            </a:r>
            <a:br>
              <a:rPr lang="en-US" b="1" dirty="0"/>
            </a:b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the best ways to </a:t>
            </a:r>
            <a:r>
              <a:rPr lang="en-US" b="0" dirty="0"/>
              <a:t>build </a:t>
            </a:r>
            <a:r>
              <a:rPr lang="en-US" b="1" dirty="0"/>
              <a:t>data visualizations </a:t>
            </a:r>
            <a:r>
              <a:rPr lang="en-US" b="0" dirty="0"/>
              <a:t>for impact </a:t>
            </a:r>
          </a:p>
          <a:p>
            <a:pPr defTabSz="966612">
              <a:lnSpc>
                <a:spcPct val="90000"/>
              </a:lnSpc>
              <a:spcBef>
                <a:spcPts val="634"/>
              </a:spcBef>
              <a:defRPr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b="0" dirty="0">
                <a:solidFill>
                  <a:srgbClr val="FF0000"/>
                </a:solidFill>
              </a:rPr>
              <a:t>[TRANSITION]: </a:t>
            </a:r>
            <a:r>
              <a:rPr lang="en-US" b="1" dirty="0"/>
              <a:t>And that’s because…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65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Open Sans"/>
                <a:cs typeface="Open Sans"/>
              </a:rPr>
              <a:t>A great story comes together in 3 parts. </a:t>
            </a:r>
          </a:p>
          <a:p>
            <a:endParaRPr lang="en-US" dirty="0"/>
          </a:p>
          <a:p>
            <a:r>
              <a:rPr lang="en-US" b="1" dirty="0">
                <a:ea typeface="Open Sans"/>
                <a:cs typeface="Open Sans"/>
              </a:rPr>
              <a:t>We need a…</a:t>
            </a:r>
            <a:br>
              <a:rPr lang="en-US" b="1" dirty="0">
                <a:ea typeface="Open Sans"/>
                <a:cs typeface="Open Sans"/>
              </a:rPr>
            </a:br>
            <a:endParaRPr lang="en-US" b="1" dirty="0">
              <a:ea typeface="Open Sans"/>
              <a:cs typeface="Ope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a typeface="Open Sans"/>
                <a:cs typeface="Open Sans"/>
              </a:rPr>
              <a:t>STORY STRATEGY to help organize our ideas and data into a meaningful narrative.</a:t>
            </a:r>
            <a:br>
              <a:rPr lang="en-US" dirty="0">
                <a:ea typeface="Open Sans"/>
                <a:cs typeface="Open Sans"/>
              </a:rPr>
            </a:br>
            <a:endParaRPr lang="en-US" dirty="0">
              <a:ea typeface="Open Sans"/>
              <a:cs typeface="Ope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a typeface="Open Sans"/>
                <a:cs typeface="Open Sans"/>
              </a:rPr>
              <a:t>VISUAL STRATEGY to bring our story to life visually.</a:t>
            </a:r>
            <a:br>
              <a:rPr lang="en-US" dirty="0">
                <a:ea typeface="Open Sans"/>
                <a:cs typeface="Open Sans"/>
              </a:rPr>
            </a:br>
            <a:endParaRPr lang="en-US" dirty="0">
              <a:ea typeface="Open Sans"/>
              <a:cs typeface="Open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ea typeface="Open Sans"/>
                <a:cs typeface="Open Sans"/>
              </a:rPr>
              <a:t>DATA STRATEGY to turn facts and figures into easy-to-scan data visualizations.</a:t>
            </a:r>
            <a:br>
              <a:rPr lang="en-US" dirty="0">
                <a:ea typeface="Open Sans"/>
                <a:cs typeface="Open Sans"/>
              </a:rPr>
            </a:br>
            <a:endParaRPr lang="en-US" dirty="0">
              <a:ea typeface="Open Sans"/>
              <a:cs typeface="Open Sans"/>
            </a:endParaRPr>
          </a:p>
          <a:p>
            <a:pPr lvl="2"/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ea typeface="Open Sans"/>
                <a:cs typeface="Open Sans"/>
              </a:rPr>
              <a:t>Each of these elements on their own is powerful, but when combined, they become EXPONENTIALLY POWERFUL. </a:t>
            </a:r>
          </a:p>
          <a:p>
            <a:endParaRPr lang="en-US" dirty="0">
              <a:ea typeface="Open Sans"/>
              <a:cs typeface="Open Sans"/>
            </a:endParaRPr>
          </a:p>
          <a:p>
            <a:pPr lvl="0">
              <a:defRPr/>
            </a:pPr>
            <a:r>
              <a:rPr lang="en-US" b="1" dirty="0">
                <a:solidFill>
                  <a:srgbClr val="FF0000"/>
                </a:solidFill>
                <a:ea typeface="Open Sans"/>
                <a:cs typeface="Open Sans"/>
              </a:rPr>
              <a:t>[TRANSITION]: </a:t>
            </a:r>
            <a:r>
              <a:rPr lang="en-US" b="1" dirty="0">
                <a:ea typeface="Calibri"/>
                <a:cs typeface="Calibri"/>
              </a:rPr>
              <a:t>And that’s where </a:t>
            </a:r>
            <a:r>
              <a:rPr lang="en-US" b="1" i="1" dirty="0">
                <a:ea typeface="Calibri"/>
                <a:cs typeface="Calibri"/>
              </a:rPr>
              <a:t>Business Storytelling Fundamentals </a:t>
            </a:r>
            <a:r>
              <a:rPr lang="en-US" b="1" dirty="0">
                <a:ea typeface="Calibri"/>
                <a:cs typeface="Calibri"/>
              </a:rPr>
              <a:t>comes in… </a:t>
            </a:r>
          </a:p>
          <a:p>
            <a:endParaRPr lang="en-US" dirty="0">
              <a:ea typeface="Open Sans"/>
              <a:cs typeface="Open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04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a typeface="Calibri"/>
                <a:cs typeface="Calibri"/>
              </a:rPr>
              <a:t>During this one-hour course, you’ll:</a:t>
            </a:r>
            <a:br>
              <a:rPr lang="en-US" b="1" dirty="0">
                <a:ea typeface="Calibri"/>
                <a:cs typeface="Calibri"/>
              </a:rPr>
            </a:br>
            <a:endParaRPr lang="en-US" b="1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>
                <a:ea typeface="Calibri"/>
                <a:cs typeface="Calibri"/>
              </a:rPr>
              <a:t>Watch short videos that arm you with strategies for building your story, visualizing it, and bolstering it with data </a:t>
            </a:r>
            <a:br>
              <a:rPr lang="en-US" b="0" dirty="0">
                <a:ea typeface="Calibri"/>
                <a:cs typeface="Calibri"/>
              </a:rPr>
            </a:br>
            <a:endParaRPr lang="en-US" b="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>
                <a:ea typeface="Calibri"/>
                <a:cs typeface="Calibri"/>
              </a:rPr>
              <a:t>See real business examples for inspiration </a:t>
            </a:r>
            <a:br>
              <a:rPr lang="en-US" b="0" dirty="0">
                <a:ea typeface="Calibri"/>
                <a:cs typeface="Calibri"/>
              </a:rPr>
            </a:br>
            <a:endParaRPr lang="en-US" b="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>
                <a:ea typeface="Calibri"/>
                <a:cs typeface="Calibri"/>
              </a:rPr>
              <a:t>Complete knowledge checks along the way </a:t>
            </a:r>
            <a:br>
              <a:rPr lang="en-US" b="0" dirty="0">
                <a:ea typeface="Calibri"/>
                <a:cs typeface="Calibri"/>
              </a:rPr>
            </a:br>
            <a:endParaRPr lang="en-US" b="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>
                <a:ea typeface="Calibri"/>
                <a:cs typeface="Calibri"/>
              </a:rPr>
              <a:t>And get coaching tips throughout so you and your colleagues can speak the same storytelling language moving forward.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>
              <a:ea typeface="Calibri"/>
              <a:cs typeface="Calibri"/>
            </a:endParaRPr>
          </a:p>
          <a:p>
            <a:r>
              <a:rPr lang="en-US" b="0" dirty="0">
                <a:solidFill>
                  <a:srgbClr val="FF0000"/>
                </a:solidFill>
                <a:ea typeface="Calibri"/>
                <a:cs typeface="Calibri"/>
              </a:rPr>
              <a:t>[TRANSITION]: </a:t>
            </a:r>
            <a:r>
              <a:rPr lang="en-US" b="1" dirty="0">
                <a:ea typeface="Calibri"/>
                <a:cs typeface="Calibri"/>
              </a:rPr>
              <a:t>Let’s get a sneak peek at what you’ll be learning…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9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dirty="0"/>
              <a:t>You’re going to get introduced to a simple, practical, and repeatable framework.</a:t>
            </a:r>
            <a:br>
              <a:rPr lang="en-US" b="1" dirty="0"/>
            </a:br>
            <a:endParaRPr lang="en-US" b="1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It explores the WHY, WHAT and HOW of BUSINESS storytelling. </a:t>
            </a:r>
            <a:br>
              <a:rPr lang="en-US" dirty="0"/>
            </a:br>
            <a:endParaRPr lang="en-US" dirty="0"/>
          </a:p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Spoiler alert: Most of us start with the HOW, the Resolution of our story (our products, our solutions)</a:t>
            </a:r>
            <a:br>
              <a:rPr lang="en-US" dirty="0"/>
            </a:br>
            <a:endParaRPr lang="en-US" dirty="0"/>
          </a:p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When we should really be starting with the WHY (context for why our audience should care).</a:t>
            </a:r>
            <a:br>
              <a:rPr lang="en-US" dirty="0"/>
            </a:br>
            <a:endParaRPr lang="en-US" dirty="0"/>
          </a:p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And the WHAT (the BIG Idea), glues this all together – it’s the ONE thing we want our audience to remember.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47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Once you understand the baseline story structure, the course will layer in tips for how to use visuals and data in a way that helps your audience quickly and easily scan your communications and understand key insights.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en-US" dirty="0">
                <a:solidFill>
                  <a:srgbClr val="FF0000"/>
                </a:solidFill>
              </a:rPr>
              <a:t>[TRANSITION]: </a:t>
            </a:r>
            <a:r>
              <a:rPr lang="en-US" b="1" dirty="0"/>
              <a:t>So, what does this look like in the online class?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63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On the left navigation bar (once you login), look on the left for each module and to track your progress.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You can see that concepts from the course build on one another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</a:t>
            </a:r>
            <a:r>
              <a:rPr lang="en-US" b="0" dirty="0"/>
              <a:t>nce you learn about storytelling, visuals, and data, you can put it all together with a personal action plan</a:t>
            </a:r>
            <a:r>
              <a:rPr lang="en-US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Or, download a companion guide to easily reference concepts.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11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b="1"/>
              <a:t>Here’s a closer look at the Personal Action Plan, and Companion Guide to reinforce your commitments and make the best use of your time in the course. </a:t>
            </a:r>
          </a:p>
          <a:p>
            <a:endParaRPr lang="en-US" b="1"/>
          </a:p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20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By the end of this course, you will…</a:t>
            </a:r>
            <a:r>
              <a:rPr lang="en-US" dirty="0"/>
              <a:t> </a:t>
            </a:r>
            <a:r>
              <a:rPr lang="en-US" b="0" dirty="0">
                <a:solidFill>
                  <a:srgbClr val="FF0000"/>
                </a:solidFill>
              </a:rPr>
              <a:t>[read slide]</a:t>
            </a:r>
          </a:p>
          <a:p>
            <a:endParaRPr lang="en-US" dirty="0"/>
          </a:p>
          <a:p>
            <a:r>
              <a:rPr lang="en-US" b="0" dirty="0">
                <a:solidFill>
                  <a:srgbClr val="FF0000"/>
                </a:solidFill>
              </a:rPr>
              <a:t>[TRANSITION]: </a:t>
            </a:r>
            <a:r>
              <a:rPr lang="en-US" b="1" dirty="0"/>
              <a:t>Now that you know what to expect, let’s talk about how to…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24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Open Sans"/>
                <a:cs typeface="Open Sans"/>
              </a:rPr>
              <a:t>Get the most from this course:</a:t>
            </a:r>
          </a:p>
          <a:p>
            <a:pPr marL="171450" indent="-1714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Apply concepts to real work:</a:t>
            </a:r>
            <a:br>
              <a:rPr lang="en-US" b="1" dirty="0"/>
            </a:br>
            <a:r>
              <a:rPr lang="en-US" dirty="0">
                <a:ea typeface="Open Sans"/>
                <a:cs typeface="Open Sans"/>
              </a:rPr>
              <a:t>Think about a current or upcoming communication you're working on and how the concepts can apply </a:t>
            </a:r>
          </a:p>
          <a:p>
            <a:pPr marL="171450" indent="-1714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Get a coaching buddy: </a:t>
            </a:r>
            <a:br>
              <a:rPr lang="en-US" b="1" dirty="0"/>
            </a:br>
            <a:r>
              <a:rPr lang="en-US" dirty="0"/>
              <a:t>Hold yourself accountable by getting feedback from a colleague or friend. Discuss and review communications with your colleagues, using the coaching tips to provide feedback. </a:t>
            </a:r>
          </a:p>
          <a:p>
            <a:pPr marL="171450" indent="-1714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Revisit the course regularly:</a:t>
            </a:r>
            <a:br>
              <a:rPr lang="en-US" b="1" dirty="0">
                <a:ea typeface="Open Sans"/>
                <a:cs typeface="Open Sans"/>
              </a:rPr>
            </a:br>
            <a:r>
              <a:rPr lang="en-US" dirty="0"/>
              <a:t>Come back to the course to refresh and reinforce the concepts, rewatch videos, or download resources</a:t>
            </a:r>
          </a:p>
          <a:p>
            <a:pPr marL="171450" indent="-1714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0" dirty="0">
                <a:solidFill>
                  <a:srgbClr val="FF0000"/>
                </a:solidFill>
                <a:ea typeface="Open Sans"/>
                <a:cs typeface="Open Sans"/>
              </a:rPr>
              <a:t>[TRANSITION]: </a:t>
            </a:r>
            <a:r>
              <a:rPr lang="en-US" b="1" dirty="0">
                <a:ea typeface="Open Sans"/>
                <a:cs typeface="Open Sans"/>
              </a:rPr>
              <a:t>I have a call-to-action for all of you…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45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b="1" dirty="0"/>
              <a:t>Set your intention!  </a:t>
            </a:r>
          </a:p>
          <a:p>
            <a:pPr marL="0" lvl="1" indent="0">
              <a:buNone/>
            </a:pPr>
            <a:endParaRPr lang="en-US" b="1" dirty="0"/>
          </a:p>
          <a:p>
            <a:pPr marL="0" lvl="1" indent="0">
              <a:buNone/>
            </a:pPr>
            <a:r>
              <a:rPr lang="en-US" b="1" dirty="0"/>
              <a:t>What are you ready to commit to in service of your professional development?</a:t>
            </a:r>
          </a:p>
          <a:p>
            <a:pPr marL="0" lvl="1" indent="0">
              <a:buNone/>
            </a:pPr>
            <a:endParaRPr lang="en-US" b="1" dirty="0"/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dirty="0"/>
              <a:t>Maybe you want to find time in your calendar for 20 minutes per day for 3 days this week to complete the course?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dirty="0"/>
              <a:t>Perhaps you are committing to finding a buddy to check in with over the coming month?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dirty="0"/>
              <a:t>Maybe you’re setting a reminder to revisit the course once per month to refresh your memory? </a:t>
            </a:r>
          </a:p>
          <a:p>
            <a:pPr marL="0" lvl="1" indent="0">
              <a:buNone/>
            </a:pPr>
            <a:endParaRPr lang="en-US" b="1" dirty="0"/>
          </a:p>
          <a:p>
            <a:pPr marL="0" lvl="1" indent="0">
              <a:buNone/>
            </a:pPr>
            <a:r>
              <a:rPr lang="en-US" b="1" dirty="0"/>
              <a:t>Whatever it is, in the chat, let me know what you are committing to today. </a:t>
            </a:r>
          </a:p>
          <a:p>
            <a:pPr marL="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[Read Chat responses]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03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lnSpc>
                <a:spcPct val="90000"/>
              </a:lnSpc>
              <a:spcBef>
                <a:spcPts val="634"/>
              </a:spcBef>
              <a:buFont typeface="Open Sans" panose="020B0606030504020204" pitchFamily="34" charset="0"/>
              <a:buChar char="​"/>
              <a:defRPr/>
            </a:pPr>
            <a:r>
              <a:rPr lang="en-US" b="1" dirty="0"/>
              <a:t>And before we leave today, I want you to know, you’re in great company! </a:t>
            </a:r>
          </a:p>
          <a:p>
            <a:pPr defTabSz="966612">
              <a:lnSpc>
                <a:spcPct val="90000"/>
              </a:lnSpc>
              <a:spcBef>
                <a:spcPts val="634"/>
              </a:spcBef>
              <a:buFont typeface="Open Sans" panose="020B0606030504020204" pitchFamily="34" charset="0"/>
              <a:buChar char="​"/>
              <a:defRPr/>
            </a:pPr>
            <a:endParaRPr lang="en-US" b="1" dirty="0"/>
          </a:p>
          <a:p>
            <a:pPr defTabSz="966612">
              <a:lnSpc>
                <a:spcPct val="90000"/>
              </a:lnSpc>
              <a:spcBef>
                <a:spcPts val="634"/>
              </a:spcBef>
              <a:buFont typeface="Open Sans" panose="020B0606030504020204" pitchFamily="34" charset="0"/>
              <a:buChar char="​"/>
              <a:defRPr/>
            </a:pPr>
            <a:r>
              <a:rPr lang="en-US" b="1" dirty="0"/>
              <a:t>Here’s what alumni say when asked “What advice would you give a colleague or friend to get the most from this course?</a:t>
            </a:r>
          </a:p>
          <a:p>
            <a:pPr defTabSz="966612">
              <a:lnSpc>
                <a:spcPct val="90000"/>
              </a:lnSpc>
              <a:spcBef>
                <a:spcPts val="634"/>
              </a:spcBef>
              <a:buFont typeface="Open Sans" panose="020B0606030504020204" pitchFamily="34" charset="0"/>
              <a:buChar char="​"/>
              <a:defRPr/>
            </a:pPr>
            <a:endParaRPr lang="en-US" dirty="0">
              <a:solidFill>
                <a:srgbClr val="FF0000"/>
              </a:solidFill>
            </a:endParaRPr>
          </a:p>
          <a:p>
            <a:pPr defTabSz="966612">
              <a:lnSpc>
                <a:spcPct val="90000"/>
              </a:lnSpc>
              <a:spcBef>
                <a:spcPts val="634"/>
              </a:spcBef>
              <a:buFont typeface="Open Sans" panose="020B0606030504020204" pitchFamily="34" charset="0"/>
              <a:buChar char="​"/>
              <a:defRPr/>
            </a:pPr>
            <a:r>
              <a:rPr lang="en-US" dirty="0">
                <a:solidFill>
                  <a:srgbClr val="FF0000"/>
                </a:solidFill>
              </a:rPr>
              <a:t>[Read quotes on screen]</a:t>
            </a:r>
          </a:p>
          <a:p>
            <a:pPr defTabSz="966612">
              <a:lnSpc>
                <a:spcPct val="90000"/>
              </a:lnSpc>
              <a:spcBef>
                <a:spcPts val="634"/>
              </a:spcBef>
              <a:buFont typeface="Open Sans" panose="020B0606030504020204" pitchFamily="34" charset="0"/>
              <a:buChar char="​"/>
              <a:defRPr/>
            </a:pPr>
            <a:endParaRPr lang="en-US" b="1" dirty="0"/>
          </a:p>
          <a:p>
            <a:pPr defTabSz="966612">
              <a:lnSpc>
                <a:spcPct val="90000"/>
              </a:lnSpc>
              <a:spcBef>
                <a:spcPts val="634"/>
              </a:spcBef>
              <a:buFont typeface="Open Sans" panose="020B0606030504020204" pitchFamily="34" charset="0"/>
              <a:buChar char="​"/>
              <a:defRPr/>
            </a:pPr>
            <a:r>
              <a:rPr lang="en-US" b="1" dirty="0"/>
              <a:t>I know you’re going to love </a:t>
            </a:r>
            <a:r>
              <a:rPr lang="en-US" b="1"/>
              <a:t>the practical concepts </a:t>
            </a:r>
            <a:r>
              <a:rPr lang="en-US" b="1" dirty="0"/>
              <a:t>you </a:t>
            </a:r>
            <a:r>
              <a:rPr lang="en-US" b="1"/>
              <a:t>get as </a:t>
            </a:r>
            <a:r>
              <a:rPr lang="en-US" b="1" dirty="0"/>
              <a:t>part of this course!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88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b="1" i="0">
                <a:solidFill>
                  <a:srgbClr val="000000"/>
                </a:solidFill>
                <a:effectLst/>
              </a:rPr>
              <a:t>Thank you! </a:t>
            </a:r>
          </a:p>
          <a:p>
            <a:pPr fontAlgn="base"/>
            <a:endParaRPr lang="en-US" b="0" i="0">
              <a:solidFill>
                <a:srgbClr val="000000"/>
              </a:solidFill>
              <a:effectLst/>
            </a:endParaRPr>
          </a:p>
          <a:p>
            <a:pPr fontAlgn="base"/>
            <a:r>
              <a:rPr lang="en-US" b="0" i="0">
                <a:solidFill>
                  <a:srgbClr val="000000"/>
                </a:solidFill>
                <a:effectLst/>
              </a:rPr>
              <a:t>Confirm logistics: 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000000"/>
                </a:solidFill>
                <a:effectLst/>
              </a:rPr>
              <a:t>When to start, how long it runs, how to get help 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</a:rPr>
              <a:t>How to access the course (LMS or platform demo if needed) 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</a:rPr>
              <a:t>Who to contact for support </a:t>
            </a:r>
          </a:p>
          <a:p>
            <a:pPr fontAlgn="base"/>
            <a:endParaRPr lang="en-US">
              <a:solidFill>
                <a:srgbClr val="000000"/>
              </a:solidFill>
            </a:endParaRPr>
          </a:p>
          <a:p>
            <a:pPr fontAlgn="base"/>
            <a:r>
              <a:rPr lang="en-US" b="0" i="0">
                <a:solidFill>
                  <a:srgbClr val="000000"/>
                </a:solidFill>
                <a:effectLst/>
              </a:rPr>
              <a:t>Invite further questions offline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B72BA-237A-40D2-84D2-FD10342FED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29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CB07E-5675-9D9F-69BD-54B5C358D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20448-54AF-FAEF-A335-FF1437864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B591C-D583-D30F-C134-51F5BBFD3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BA518-EBFC-F45A-6D95-81C9B71AE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3E7A0-3102-464A-3032-0F9D2FE24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4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CB753-8DE2-5929-B322-6F5387C9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B6B04-682B-9439-E185-1C052F677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A8557-DB9B-8133-E25C-8EAD071EC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51FDD-6514-30FC-8AE3-9034B61D6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B950F-5482-C067-81A4-C0D4C5D72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6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5E52-8B1D-EE81-88B1-E8161D44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18177-4668-4BBA-389D-20D15C08F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F2414-BA2A-DEF5-C641-0C6FA459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ADA2E-9EE9-2EDC-7626-7B5A01FC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ACC95-3F4E-F116-FA55-319766F2C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01B5E-A463-A0E8-F7A6-43FAC815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8F629-456C-85EB-0423-6DC8B4C28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5AE21-B18B-A0E2-9C9F-2D219D0AE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03EBF-39E9-E75C-4FEB-49D2506B8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F3D4D-E048-7DF0-3E65-2C9FEC944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3D8B4-367D-54D9-CB93-410BFC48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1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3234-EDD8-A262-F615-07D35F7F1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9F2C6-FFCE-B9A9-DBD5-27BE141EC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936AB-1489-B168-C029-6FF730ABDB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AEAC45-BEC2-9243-3678-C80A180823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A154BE-8A9F-9E21-30B4-AAA8BC0712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FC7347-0157-6AA9-66C7-68CA1ADD6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8123B1-CDCA-9DED-B05A-E9A77D0A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3CCFD4-4101-4AA1-6D98-4B8B82E82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7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F2EB6-FA08-E956-A2E5-60E935DA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20EBB8-B32E-032F-47F3-2AE4727D7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FF0EA-AA88-FBC6-A7EA-371BB97D3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02E4B9-914D-B231-E86C-8578C8951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6AEE4B-1573-3674-ADA1-2C94E6B96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58A13C-B3AB-89CF-FF1A-DA8544522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01417-1342-B0F4-CF89-19956288A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9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CC32-BEF2-6805-A35B-348800B18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BEF2D-87E8-0DA8-F7EF-6A756805D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A1046-6DFD-0559-DAF1-7049DD026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31427-7CBD-7BCB-F9ED-7911AF90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2D927B-DBB0-6645-D2D8-ACC504318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7ECFE-A2CE-8A19-B8F0-F1F2261F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8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7DA3-2A90-386E-1043-6906A41B6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ACF35D-1C77-ADA8-FBD5-142E6BD0EC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604A2-8840-FFC6-077D-0E59194A2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2F2350-5342-EA80-2CD1-DADBD0025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7042A-4535-153E-3800-E7F1351CB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F46723-2B11-4E08-9E2B-50B8DFD6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2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ED5C-396A-C27C-0976-51C90127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1912E-4EA2-EE2A-3B68-B6667C87C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801F4-5A83-C6A7-405C-0EC4B81B5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A26EB-0213-334C-5B9A-C6B401B17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24995-286E-5FFD-3211-CD5A0E16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91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871337-7AAC-1B2A-DC4C-5DA8D7C53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AC30F-9906-A120-CF20-0317E4EC5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74357-FDA0-99D0-F116-B707DA2EA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958EB-158F-B13B-578A-E3BA93B4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2A6B3-637E-F7BD-75DA-161978DE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2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436642-5AFF-FE17-6618-C3787BAAF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E1050-883A-EF67-C440-9B04501DD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DC0EF2-D284-5F37-0119-9F98CF9D8C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0E634B-A11F-4C5F-8069-D5D897A4357D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C607E-0BB9-B955-7ACD-199D43D20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4A888-9B98-2A15-19D5-F2D5324032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757C12-802B-4D66-AA51-4AF8B59B7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0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985BE7-6410-3E37-212E-1E78E4EDBB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5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0F7520-6773-13C1-ECDC-074E6D6920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7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DBDD3D-307B-0AA6-8542-AD5DA77D01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6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5B1A52-B54F-7ACB-FFEF-2A6D361BE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9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5D641-1FBF-9224-D435-3DCF6CD7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2DA6A2-5B30-E846-A52E-012E3FA23F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91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4EE5A-79F6-CB7B-5B8E-9F0D1B16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98FFFE-7754-C03F-F3B2-568D6668E3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7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C9863-760F-1366-927A-94E7B1B78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C009A0-8262-05D0-5660-C4E16A3EF8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5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764AA-C950-1850-AFF8-54F99E7B6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83CCD-691A-C1CB-D67D-2E2CF0A5C8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7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295CE-F5B9-2A48-958F-8AF8B4427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C49F8D-21CA-12A7-0667-E76DD1F69A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130AD-B2EA-462B-C707-72FA875A9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4224B7-9B25-AB77-56F3-24AAB2A487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4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B4F8A-EC0B-190A-E357-A32B95587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74F057-440B-6D3A-F0AD-7A0FF01ABD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7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33299-201C-7AA6-6384-18A545FFF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50F92B-1540-4F16-DCBB-4D257BFB47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1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A8B08-CAAC-C589-0C03-C41156113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ED60ED-8A01-3666-24C7-18E08BBF60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9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CA279-6A43-2E91-784E-59E4D3534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71D0BE-646D-9008-E7A0-E768D1F991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1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978C1-9750-C0C9-5CB4-95309536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8F78B-BCA6-BC75-5E37-BB6BCD1392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3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F68A1-4244-3391-5BD7-4DAFE2585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380565-5C05-DE42-5646-B90B83675A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4EA5C-5EA4-A4D2-AB2A-5FCBF9B93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1FABE6-A539-B03A-501E-6B647BBB82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62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22675-C4C4-EA64-FC3C-2494BB17F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337AE3-FB29-BABE-4024-22677AC159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8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ac7ee41-6960-4c14-b591-4b1330abff00">
      <Terms xmlns="http://schemas.microsoft.com/office/infopath/2007/PartnerControls"/>
    </lcf76f155ced4ddcb4097134ff3c332f>
    <TaxCatchAll xmlns="b38a5eba-edfd-469c-ac97-4c3398cb7514" xsi:nil="true"/>
    <ContractDescription xmlns="4ac7ee41-6960-4c14-b591-4b1330abff0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6CE957825BD64A8CEB3A5F69DC2658" ma:contentTypeVersion="15" ma:contentTypeDescription="Create a new document." ma:contentTypeScope="" ma:versionID="27c07c917e84e803037839e21d272f30">
  <xsd:schema xmlns:xsd="http://www.w3.org/2001/XMLSchema" xmlns:xs="http://www.w3.org/2001/XMLSchema" xmlns:p="http://schemas.microsoft.com/office/2006/metadata/properties" xmlns:ns2="4ac7ee41-6960-4c14-b591-4b1330abff00" xmlns:ns3="b38a5eba-edfd-469c-ac97-4c3398cb7514" targetNamespace="http://schemas.microsoft.com/office/2006/metadata/properties" ma:root="true" ma:fieldsID="4403db8c3e0c6cf8f86685ecc7cde1eb" ns2:_="" ns3:_="">
    <xsd:import namespace="4ac7ee41-6960-4c14-b591-4b1330abff00"/>
    <xsd:import namespace="b38a5eba-edfd-469c-ac97-4c3398cb75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  <xsd:element ref="ns2:ContractDescrip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7ee41-6960-4c14-b591-4b1330abff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ab12ddd-c272-4461-aefe-acce200d2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ntractDescription" ma:index="22" nillable="true" ma:displayName="Description (TPC)" ma:format="Dropdown" ma:internalName="Contrac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8a5eba-edfd-469c-ac97-4c3398cb75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7d8296b-e76e-4239-8a42-0fd6868b3f71}" ma:internalName="TaxCatchAll" ma:showField="CatchAllData" ma:web="b38a5eba-edfd-469c-ac97-4c3398cb75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DAEB69-1F24-423B-AD2C-53A4B4BD86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3DBD53-7B23-4B22-BF77-495043B8A6CB}">
  <ds:schemaRefs>
    <ds:schemaRef ds:uri="http://schemas.microsoft.com/office/2006/metadata/properties"/>
    <ds:schemaRef ds:uri="http://schemas.microsoft.com/office/infopath/2007/PartnerControls"/>
    <ds:schemaRef ds:uri="4ac7ee41-6960-4c14-b591-4b1330abff00"/>
    <ds:schemaRef ds:uri="b38a5eba-edfd-469c-ac97-4c3398cb7514"/>
  </ds:schemaRefs>
</ds:datastoreItem>
</file>

<file path=customXml/itemProps3.xml><?xml version="1.0" encoding="utf-8"?>
<ds:datastoreItem xmlns:ds="http://schemas.openxmlformats.org/officeDocument/2006/customXml" ds:itemID="{087B4A81-C9D4-4B9E-8E33-5AC6FDC60E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c7ee41-6960-4c14-b591-4b1330abff00"/>
    <ds:schemaRef ds:uri="b38a5eba-edfd-469c-ac97-4c3398cb75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1352</Words>
  <Application>Microsoft Office PowerPoint</Application>
  <PresentationFormat>Widescreen</PresentationFormat>
  <Paragraphs>150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Terberg</dc:creator>
  <cp:lastModifiedBy>Janine Kurnoff</cp:lastModifiedBy>
  <cp:revision>5</cp:revision>
  <dcterms:created xsi:type="dcterms:W3CDTF">2025-04-29T14:27:13Z</dcterms:created>
  <dcterms:modified xsi:type="dcterms:W3CDTF">2025-05-06T13:08:44Z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0x0101002E6CE957825BD64A8CEB3A5F69DC2658</vt:lpwstr>
  </property>
  <property fmtid="{D5CDD505-2E9C-101B-9397-08002B2CF9AE}" pid="3" name="MediaServiceImageTags">
    <vt:lpwstr/>
  </property>
</Properties>
</file>